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i8SrORNCVvm4JNKpDSGGG9skWa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C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abild mit Beschriftung">
  <p:cSld name="Panoramabild mit Beschriftung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5" name="Google Shape;75;p35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Beschriftung">
  <p:cSld name="Titel und Beschriftung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3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itat mit Beschriftung">
  <p:cSld name="Zitat mit Beschriftung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37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sp>
        <p:nvSpPr>
          <p:cNvPr id="92" name="Google Shape;92;p37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de-CH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37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de-CH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„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tenkarte">
  <p:cSld name="Visitenkart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8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8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3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palte">
  <p:cSld name="3 Spalt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9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39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39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39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39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39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3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ildspalte">
  <p:cSld name="3 Bildspalt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0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40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5" name="Google Shape;115;p40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40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40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8" name="Google Shape;118;p40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40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40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1" name="Google Shape;121;p40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4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1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4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2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2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Beschriftung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Beschriftung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5.jpg"/><Relationship Id="rId9" Type="http://schemas.openxmlformats.org/officeDocument/2006/relationships/image" Target="../media/image18.pn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142" name="Google Shape;142;p1"/>
          <p:cNvPicPr preferRelativeResize="0"/>
          <p:nvPr/>
        </p:nvPicPr>
        <p:blipFill rotWithShape="1">
          <a:blip r:embed="rId4">
            <a:alphaModFix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/>
          <p:nvPr/>
        </p:nvSpPr>
        <p:spPr>
          <a:xfrm>
            <a:off x="0" y="203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5">
              <a:alphaModFix amt="30000"/>
            </a:blip>
            <a:tile algn="ctr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5377604" y="506080"/>
            <a:ext cx="6266342" cy="6031880"/>
          </a:xfrm>
          <a:prstGeom prst="rect">
            <a:avLst/>
          </a:pr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6" name="Google Shape;146;p1"/>
          <p:cNvSpPr txBox="1"/>
          <p:nvPr>
            <p:ph type="ctrTitle"/>
          </p:nvPr>
        </p:nvSpPr>
        <p:spPr>
          <a:xfrm>
            <a:off x="5377605" y="742049"/>
            <a:ext cx="6266342" cy="7522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Bookman Old Style"/>
              <a:buNone/>
            </a:pPr>
            <a:r>
              <a:rPr lang="de-CH" sz="3200">
                <a:solidFill>
                  <a:srgbClr val="FFFFFF"/>
                </a:solidFill>
              </a:rPr>
              <a:t>GROUP DATA CHALLENGE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47" name="Google Shape;147;p1"/>
          <p:cNvSpPr txBox="1"/>
          <p:nvPr>
            <p:ph idx="1" type="subTitle"/>
          </p:nvPr>
        </p:nvSpPr>
        <p:spPr>
          <a:xfrm>
            <a:off x="6890454" y="3890573"/>
            <a:ext cx="4753492" cy="613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de-CH">
                <a:solidFill>
                  <a:srgbClr val="FFFFFF"/>
                </a:solidFill>
              </a:rPr>
              <a:t>Jacques, Muchun, Patrizia</a:t>
            </a:r>
            <a:endParaRPr/>
          </a:p>
        </p:txBody>
      </p:sp>
      <p:sp>
        <p:nvSpPr>
          <p:cNvPr id="148" name="Google Shape;148;p1"/>
          <p:cNvSpPr txBox="1"/>
          <p:nvPr/>
        </p:nvSpPr>
        <p:spPr>
          <a:xfrm>
            <a:off x="5669280" y="2868946"/>
            <a:ext cx="5974667" cy="7522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ookman Old Style"/>
              <a:buNone/>
            </a:pPr>
            <a:r>
              <a:rPr b="1" i="0" lang="de-CH" sz="4000" u="none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 </a:t>
            </a:r>
            <a:r>
              <a:rPr b="1" i="0" lang="de-CH" sz="4000" u="sng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MIGROS STORES </a:t>
            </a:r>
            <a:r>
              <a:rPr b="1" i="0" lang="de-CH" sz="4000" u="none" cap="none" strike="noStrik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</a:t>
            </a:r>
            <a:endParaRPr b="1" i="0" sz="4800" u="none" cap="none" strike="noStrike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9736443" y="5809389"/>
            <a:ext cx="1819723" cy="613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de-CH" sz="2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27.5.2022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250" name="Google Shape;250;p10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53" name="Google Shape;253;p10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General population density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lang="de-CH" sz="2400">
                <a:solidFill>
                  <a:srgbClr val="FFFFFF"/>
                </a:solidFill>
              </a:rPr>
              <a:t>Income distribution</a:t>
            </a:r>
            <a:endParaRPr sz="2400">
              <a:solidFill>
                <a:srgbClr val="FFFFFF"/>
              </a:solidFill>
            </a:endParaRPr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lang="de-CH" sz="2400">
                <a:solidFill>
                  <a:srgbClr val="FFFFFF"/>
                </a:solidFill>
              </a:rPr>
              <a:t>Social status of population</a:t>
            </a:r>
            <a:endParaRPr sz="2400">
              <a:solidFill>
                <a:srgbClr val="FFFFFF"/>
              </a:solidFill>
            </a:endParaRPr>
          </a:p>
          <a:p>
            <a:pPr indent="-3825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260" name="Google Shape;260;p11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263" name="Google Shape;263;p11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de-CH" sz="2400"/>
              <a:t>Collecting data about population in Zürich: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2992" y="2729639"/>
            <a:ext cx="7135368" cy="386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271" name="Google Shape;271;p12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2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274" name="Google Shape;274;p12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de-CH" sz="2400"/>
              <a:t>Collecting data about population in Zürich: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2992" y="2729639"/>
            <a:ext cx="7135368" cy="386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2"/>
          <p:cNvSpPr/>
          <p:nvPr/>
        </p:nvSpPr>
        <p:spPr>
          <a:xfrm>
            <a:off x="7900416" y="5340096"/>
            <a:ext cx="1060704" cy="21945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9874895" y="5301734"/>
            <a:ext cx="10365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CH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csv files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284" name="Google Shape;284;p13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3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287" name="Google Shape;287;p13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de-CH" sz="2400"/>
              <a:t>Collecting data about population in Zürich: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8" name="Google Shape;2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7875" y="2649138"/>
            <a:ext cx="6205601" cy="399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295" name="Google Shape;295;p15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5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298" name="Google Shape;298;p15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2"/>
            </a:pPr>
            <a:r>
              <a:rPr lang="de-CH" sz="2400"/>
              <a:t>Collecting data about locations of Migros stores and competitors in Zürich: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Google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 	API: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99" name="Google Shape;2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 rotWithShape="1">
          <a:blip r:embed="rId5">
            <a:alphaModFix/>
          </a:blip>
          <a:srcRect b="0" l="14230" r="602" t="0"/>
          <a:stretch/>
        </p:blipFill>
        <p:spPr>
          <a:xfrm>
            <a:off x="2642616" y="2729639"/>
            <a:ext cx="9363456" cy="398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306" name="Google Shape;306;p14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309" name="Google Shape;309;p14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2"/>
            </a:pPr>
            <a:r>
              <a:rPr lang="de-CH" sz="2400"/>
              <a:t>Collecting data about locations of Migros stores and competitors in Zürich: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Google API: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10" name="Google Shape;31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4"/>
          <p:cNvPicPr preferRelativeResize="0"/>
          <p:nvPr/>
        </p:nvPicPr>
        <p:blipFill rotWithShape="1">
          <a:blip r:embed="rId5">
            <a:alphaModFix/>
          </a:blip>
          <a:srcRect b="0" l="0" r="0" t="1687"/>
          <a:stretch/>
        </p:blipFill>
        <p:spPr>
          <a:xfrm>
            <a:off x="3378351" y="2971799"/>
            <a:ext cx="7899854" cy="352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317" name="Google Shape;317;p16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6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320" name="Google Shape;320;p16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3"/>
            </a:pPr>
            <a:r>
              <a:rPr lang="de-CH" sz="2400"/>
              <a:t>Preparing the interactive webpage for data analysis: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Migros stores: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21" name="Google Shape;3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6"/>
          <p:cNvPicPr preferRelativeResize="0"/>
          <p:nvPr/>
        </p:nvPicPr>
        <p:blipFill rotWithShape="1">
          <a:blip r:embed="rId5">
            <a:alphaModFix/>
          </a:blip>
          <a:srcRect b="2788" l="0" r="0" t="0"/>
          <a:stretch/>
        </p:blipFill>
        <p:spPr>
          <a:xfrm>
            <a:off x="3611615" y="2793647"/>
            <a:ext cx="6901012" cy="390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328" name="Google Shape;328;p17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7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331" name="Google Shape;331;p17"/>
          <p:cNvSpPr txBox="1"/>
          <p:nvPr>
            <p:ph idx="1" type="body"/>
          </p:nvPr>
        </p:nvSpPr>
        <p:spPr>
          <a:xfrm>
            <a:off x="913795" y="2096063"/>
            <a:ext cx="10353900" cy="4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3"/>
            </a:pPr>
            <a:r>
              <a:rPr lang="de-CH" sz="2400"/>
              <a:t>Preparing </a:t>
            </a:r>
            <a:r>
              <a:rPr lang="de-CH" sz="2400">
                <a:solidFill>
                  <a:srgbClr val="353A3E"/>
                </a:solidFill>
                <a:latin typeface="Arial"/>
                <a:ea typeface="Arial"/>
                <a:cs typeface="Arial"/>
                <a:sym typeface="Arial"/>
              </a:rPr>
              <a:t>the interactive webpage for data analysis: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polygons: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32" name="Google Shape;3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17"/>
          <p:cNvGrpSpPr/>
          <p:nvPr/>
        </p:nvGrpSpPr>
        <p:grpSpPr>
          <a:xfrm>
            <a:off x="3376996" y="1901092"/>
            <a:ext cx="7933640" cy="4800600"/>
            <a:chOff x="0" y="0"/>
            <a:chExt cx="7933640" cy="4800600"/>
          </a:xfrm>
        </p:grpSpPr>
        <p:sp>
          <p:nvSpPr>
            <p:cNvPr id="334" name="Google Shape;334;p17"/>
            <p:cNvSpPr/>
            <p:nvPr/>
          </p:nvSpPr>
          <p:spPr>
            <a:xfrm rot="-2162213">
              <a:off x="2733675" y="514350"/>
              <a:ext cx="1211580" cy="78867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rgbClr val="738F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descr="Immagine che contiene testo&#10;&#10;Descrizione generata automaticamente" id="335" name="Google Shape;335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2766060" cy="480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17"/>
            <p:cNvSpPr/>
            <p:nvPr/>
          </p:nvSpPr>
          <p:spPr>
            <a:xfrm rot="3402439">
              <a:off x="5028421" y="712210"/>
              <a:ext cx="1211661" cy="78880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rgbClr val="738F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descr="Immagine che contiene testo, mappa&#10;&#10;Descrizione generata automaticamente" id="337" name="Google Shape;337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52875" y="66675"/>
              <a:ext cx="1209675" cy="74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magine che contiene mappa&#10;&#10;Descrizione generata automaticamente" id="338" name="Google Shape;338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72000" y="1829450"/>
              <a:ext cx="2961640" cy="2917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17"/>
            <p:cNvSpPr/>
            <p:nvPr/>
          </p:nvSpPr>
          <p:spPr>
            <a:xfrm rot="959357">
              <a:off x="5389905" y="1787309"/>
              <a:ext cx="1614042" cy="978694"/>
            </a:xfrm>
            <a:prstGeom prst="ellipse">
              <a:avLst/>
            </a:prstGeom>
            <a:noFill/>
            <a:ln cap="flat" cmpd="sng" w="57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345" name="Google Shape;345;p18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8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348" name="Google Shape;348;p18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ookman Old Style"/>
              <a:buAutoNum type="arabicPeriod" startAt="3"/>
            </a:pPr>
            <a:r>
              <a:rPr lang="de-CH" sz="2400">
                <a:solidFill>
                  <a:srgbClr val="FFFFFF"/>
                </a:solidFill>
              </a:rPr>
              <a:t>Preparing </a:t>
            </a:r>
            <a:r>
              <a:rPr lang="de-CH" sz="2400">
                <a:solidFill>
                  <a:srgbClr val="363B3F"/>
                </a:solidFill>
              </a:rPr>
              <a:t>the interactive webpage for data analysis: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Google maps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     API: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49" name="Google Shape;3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18"/>
          <p:cNvGrpSpPr/>
          <p:nvPr/>
        </p:nvGrpSpPr>
        <p:grpSpPr>
          <a:xfrm>
            <a:off x="7791672" y="2447619"/>
            <a:ext cx="3161010" cy="4015168"/>
            <a:chOff x="-58400" y="-269938"/>
            <a:chExt cx="3161010" cy="4015168"/>
          </a:xfrm>
        </p:grpSpPr>
        <p:pic>
          <p:nvPicPr>
            <p:cNvPr id="351" name="Google Shape;351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971550"/>
              <a:ext cx="3102610" cy="2773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18"/>
            <p:cNvSpPr/>
            <p:nvPr/>
          </p:nvSpPr>
          <p:spPr>
            <a:xfrm flipH="1" rot="10800000">
              <a:off x="-58400" y="-269938"/>
              <a:ext cx="1152600" cy="1068600"/>
            </a:xfrm>
            <a:prstGeom prst="bentUpArrow">
              <a:avLst>
                <a:gd fmla="val 25000" name="adj1"/>
                <a:gd fmla="val 25000" name="adj2"/>
                <a:gd fmla="val 25000" name="adj3"/>
              </a:avLst>
            </a:prstGeom>
            <a:solidFill>
              <a:schemeClr val="accent1"/>
            </a:solidFill>
            <a:ln cap="flat" cmpd="sng" w="19050">
              <a:solidFill>
                <a:srgbClr val="738F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 rot="959649">
              <a:off x="247650" y="876300"/>
              <a:ext cx="1613987" cy="978535"/>
            </a:xfrm>
            <a:prstGeom prst="ellipse">
              <a:avLst/>
            </a:prstGeom>
            <a:noFill/>
            <a:ln cap="flat" cmpd="sng" w="57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descr="Immagine che contiene testo&#10;&#10;Descrizione generata automaticamente" id="354" name="Google Shape;35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9302" y="1749772"/>
            <a:ext cx="4423410" cy="4850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18"/>
          <p:cNvCxnSpPr/>
          <p:nvPr/>
        </p:nvCxnSpPr>
        <p:spPr>
          <a:xfrm>
            <a:off x="8881900" y="4075750"/>
            <a:ext cx="376800" cy="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18"/>
          <p:cNvCxnSpPr/>
          <p:nvPr/>
        </p:nvCxnSpPr>
        <p:spPr>
          <a:xfrm>
            <a:off x="8895850" y="4085025"/>
            <a:ext cx="348900" cy="2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18"/>
          <p:cNvCxnSpPr/>
          <p:nvPr/>
        </p:nvCxnSpPr>
        <p:spPr>
          <a:xfrm flipH="1" rot="10800000">
            <a:off x="8691150" y="4057150"/>
            <a:ext cx="204600" cy="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363" name="Google Shape;363;p19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9"/>
          <p:cNvSpPr/>
          <p:nvPr/>
        </p:nvSpPr>
        <p:spPr>
          <a:xfrm>
            <a:off x="7620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9"/>
          <p:cNvSpPr txBox="1"/>
          <p:nvPr>
            <p:ph type="title"/>
          </p:nvPr>
        </p:nvSpPr>
        <p:spPr>
          <a:xfrm>
            <a:off x="1481329" y="609600"/>
            <a:ext cx="5918064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RESULT: THE WEBPAGE</a:t>
            </a:r>
            <a:endParaRPr/>
          </a:p>
        </p:txBody>
      </p:sp>
      <p:sp>
        <p:nvSpPr>
          <p:cNvPr id="366" name="Google Shape;366;p19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67" name="Google Shape;36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9"/>
          <p:cNvSpPr txBox="1"/>
          <p:nvPr/>
        </p:nvSpPr>
        <p:spPr>
          <a:xfrm>
            <a:off x="3171642" y="3167390"/>
            <a:ext cx="58487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-&gt; Let’s have a look at the web app</a:t>
            </a:r>
            <a:endParaRPr sz="2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155" name="Google Shape;155;p2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158" name="Google Shape;158;p2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374" name="Google Shape;374;p20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0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CONCLUSIONS</a:t>
            </a:r>
            <a:endParaRPr/>
          </a:p>
        </p:txBody>
      </p:sp>
      <p:sp>
        <p:nvSpPr>
          <p:cNvPr id="377" name="Google Shape;377;p20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/>
            </a:pPr>
            <a:r>
              <a:rPr lang="de-CH" sz="2400"/>
              <a:t>Population density in Zürich (by no. of inhabitants per «Kreis»):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78" name="Google Shape;3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3689" y="2742108"/>
            <a:ext cx="5782661" cy="383020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0"/>
          <p:cNvSpPr/>
          <p:nvPr/>
        </p:nvSpPr>
        <p:spPr>
          <a:xfrm>
            <a:off x="4526280" y="3063240"/>
            <a:ext cx="1764792" cy="10789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386" name="Google Shape;386;p21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CONCLUSIONS</a:t>
            </a:r>
            <a:endParaRPr/>
          </a:p>
        </p:txBody>
      </p:sp>
      <p:sp>
        <p:nvSpPr>
          <p:cNvPr id="389" name="Google Shape;389;p21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/>
            </a:pPr>
            <a:r>
              <a:rPr lang="de-CH" sz="2400"/>
              <a:t>Population density in Zürich (by inhabitants/km</a:t>
            </a:r>
            <a:r>
              <a:rPr baseline="30000" lang="de-CH" sz="2400"/>
              <a:t>2</a:t>
            </a:r>
            <a:r>
              <a:rPr lang="de-CH" sz="2400"/>
              <a:t>):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90" name="Google Shape;39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1"/>
          <p:cNvPicPr preferRelativeResize="0"/>
          <p:nvPr/>
        </p:nvPicPr>
        <p:blipFill rotWithShape="1">
          <a:blip r:embed="rId5">
            <a:alphaModFix/>
          </a:blip>
          <a:srcRect b="1461" l="0" r="0" t="0"/>
          <a:stretch/>
        </p:blipFill>
        <p:spPr>
          <a:xfrm>
            <a:off x="3153711" y="2795141"/>
            <a:ext cx="5884577" cy="380393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1"/>
          <p:cNvSpPr/>
          <p:nvPr/>
        </p:nvSpPr>
        <p:spPr>
          <a:xfrm>
            <a:off x="4956048" y="4160519"/>
            <a:ext cx="1755648" cy="8114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398" name="Google Shape;398;p22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2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CONCLUSIONS</a:t>
            </a:r>
            <a:endParaRPr/>
          </a:p>
        </p:txBody>
      </p:sp>
      <p:sp>
        <p:nvSpPr>
          <p:cNvPr id="401" name="Google Shape;401;p22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2"/>
            </a:pPr>
            <a:r>
              <a:rPr lang="de-CH" sz="2400"/>
              <a:t>Travel time to Migros (here: walking):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402" name="Google Shape;40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8187" y="2629055"/>
            <a:ext cx="7404977" cy="401975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2"/>
          <p:cNvSpPr/>
          <p:nvPr/>
        </p:nvSpPr>
        <p:spPr>
          <a:xfrm>
            <a:off x="3090672" y="3063240"/>
            <a:ext cx="5568696" cy="120700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410" name="Google Shape;410;p23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3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CONCLUSIONS</a:t>
            </a:r>
            <a:endParaRPr/>
          </a:p>
        </p:txBody>
      </p:sp>
      <p:sp>
        <p:nvSpPr>
          <p:cNvPr id="413" name="Google Shape;413;p23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3"/>
            </a:pPr>
            <a:r>
              <a:rPr lang="de-CH" sz="2400"/>
              <a:t>Monetary factors: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414" name="Google Shape;41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333" y="2974814"/>
            <a:ext cx="550835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0676" y="2974814"/>
            <a:ext cx="5469837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3"/>
          <p:cNvSpPr txBox="1"/>
          <p:nvPr/>
        </p:nvSpPr>
        <p:spPr>
          <a:xfrm>
            <a:off x="2762479" y="2604467"/>
            <a:ext cx="502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tax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8" name="Google Shape;418;p23"/>
          <p:cNvSpPr txBox="1"/>
          <p:nvPr/>
        </p:nvSpPr>
        <p:spPr>
          <a:xfrm>
            <a:off x="7687109" y="2596027"/>
            <a:ext cx="2276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Unemployment rate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424" name="Google Shape;424;p24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4"/>
          <p:cNvSpPr txBox="1"/>
          <p:nvPr>
            <p:ph type="title"/>
          </p:nvPr>
        </p:nvSpPr>
        <p:spPr>
          <a:xfrm>
            <a:off x="1814671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RECOMMENDATION</a:t>
            </a:r>
            <a:endParaRPr/>
          </a:p>
        </p:txBody>
      </p:sp>
      <p:sp>
        <p:nvSpPr>
          <p:cNvPr id="427" name="Google Shape;427;p24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428" name="Google Shape;4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3782" y="470082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gensdorf &#10;Oberengstri mg e &#10;leren &#10;Dietlikon &#10;Wallisellen &#10;Dübend &#10;*Bttbach &#10;Zollikon " id="429" name="Google Shape;42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051" y="1865313"/>
            <a:ext cx="4572000" cy="38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4"/>
          <p:cNvSpPr/>
          <p:nvPr/>
        </p:nvSpPr>
        <p:spPr>
          <a:xfrm>
            <a:off x="3351760" y="2873947"/>
            <a:ext cx="466344" cy="46634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BZüriCh N rd 9 &#10;.9ZBuchegg - Zürcher &#10;Gemeinscha szentren &#10;sse &#10;MéiSter Gao &#10;Rosengaflenstresse &#10;idor Latin &#10;;tudio Zurich &#10;Kafischnaps &#10;OERLIKON &#10;Migrationsamt &#10;Nihao &#10;Kühriedweg &#10;Greifenseestrasse &#10;Burriweg &#10;Wehntal-Apotheke &#10;Strasse &#10;CU Bubble Tea &#10;easy ordéring &#10;L kom a Zürich &#10;inastrasse &#10;Tierspit 'I &#10;Funkwiesen strasse &#10;Hubenstrasse &#10;dhüsli &#10;@brugg &#10;Tiger &#10;ASV —Sport Center Irché,l &#10;Irchelpark &#10;Kafl Freud &#10;UNT &#10;DIS &#10;RSTRASS &#10;RIC &#10;Striékhofstrasse &#10;6 &#10;ASS " id="431" name="Google Shape;43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3791" y="1861644"/>
            <a:ext cx="4572000" cy="326866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4"/>
          <p:cNvSpPr txBox="1"/>
          <p:nvPr/>
        </p:nvSpPr>
        <p:spPr>
          <a:xfrm>
            <a:off x="5186847" y="5329921"/>
            <a:ext cx="6542932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6286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de-CH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 supermarkets around circle</a:t>
            </a:r>
            <a:endParaRPr/>
          </a:p>
          <a:p>
            <a:pPr indent="-285750" lvl="0" marL="62865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de-CH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Convenient traffic connections</a:t>
            </a:r>
            <a:endParaRPr/>
          </a:p>
          <a:p>
            <a:pPr indent="-285750" lvl="0" marL="62865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de-CH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Average income comparably high in these three areas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165" name="Google Shape;165;p3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168" name="Google Shape;168;p3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69" name="Google Shape;16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175" name="Google Shape;175;p4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185" name="Google Shape;185;p5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188" name="Google Shape;188;p5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2516" y="5103079"/>
            <a:ext cx="1670576" cy="87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5"/>
          <p:cNvGrpSpPr/>
          <p:nvPr/>
        </p:nvGrpSpPr>
        <p:grpSpPr>
          <a:xfrm>
            <a:off x="6720358" y="5110245"/>
            <a:ext cx="3610171" cy="880430"/>
            <a:chOff x="3449114" y="5107910"/>
            <a:chExt cx="3610171" cy="880430"/>
          </a:xfrm>
        </p:grpSpPr>
        <p:pic>
          <p:nvPicPr>
            <p:cNvPr id="192" name="Google Shape;192;p5"/>
            <p:cNvPicPr preferRelativeResize="0"/>
            <p:nvPr/>
          </p:nvPicPr>
          <p:blipFill rotWithShape="1">
            <a:blip r:embed="rId5">
              <a:alphaModFix/>
            </a:blip>
            <a:srcRect b="0" l="19658" r="20077" t="0"/>
            <a:stretch/>
          </p:blipFill>
          <p:spPr>
            <a:xfrm>
              <a:off x="4743375" y="5109940"/>
              <a:ext cx="1006766" cy="87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5"/>
            <p:cNvPicPr preferRelativeResize="0"/>
            <p:nvPr/>
          </p:nvPicPr>
          <p:blipFill rotWithShape="1">
            <a:blip r:embed="rId5">
              <a:alphaModFix/>
            </a:blip>
            <a:srcRect b="0" l="0" r="19657" t="0"/>
            <a:stretch/>
          </p:blipFill>
          <p:spPr>
            <a:xfrm>
              <a:off x="3449114" y="5107910"/>
              <a:ext cx="1342182" cy="87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5"/>
            <p:cNvPicPr preferRelativeResize="0"/>
            <p:nvPr/>
          </p:nvPicPr>
          <p:blipFill rotWithShape="1">
            <a:blip r:embed="rId5">
              <a:alphaModFix/>
            </a:blip>
            <a:srcRect b="0" l="19658" r="0" t="0"/>
            <a:stretch/>
          </p:blipFill>
          <p:spPr>
            <a:xfrm>
              <a:off x="5717103" y="5109940"/>
              <a:ext cx="1342182" cy="878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5"/>
          <p:cNvGrpSpPr/>
          <p:nvPr/>
        </p:nvGrpSpPr>
        <p:grpSpPr>
          <a:xfrm>
            <a:off x="3445948" y="5096770"/>
            <a:ext cx="2644728" cy="878400"/>
            <a:chOff x="3410226" y="5103079"/>
            <a:chExt cx="2644728" cy="878400"/>
          </a:xfrm>
        </p:grpSpPr>
        <p:pic>
          <p:nvPicPr>
            <p:cNvPr id="196" name="Google Shape;196;p5"/>
            <p:cNvPicPr preferRelativeResize="0"/>
            <p:nvPr/>
          </p:nvPicPr>
          <p:blipFill rotWithShape="1">
            <a:blip r:embed="rId5">
              <a:alphaModFix/>
            </a:blip>
            <a:srcRect b="0" l="0" r="19657" t="0"/>
            <a:stretch/>
          </p:blipFill>
          <p:spPr>
            <a:xfrm>
              <a:off x="3410226" y="5103079"/>
              <a:ext cx="1342182" cy="87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5"/>
            <p:cNvPicPr preferRelativeResize="0"/>
            <p:nvPr/>
          </p:nvPicPr>
          <p:blipFill rotWithShape="1">
            <a:blip r:embed="rId5">
              <a:alphaModFix/>
            </a:blip>
            <a:srcRect b="0" l="19658" r="0" t="0"/>
            <a:stretch/>
          </p:blipFill>
          <p:spPr>
            <a:xfrm>
              <a:off x="4712772" y="5103079"/>
              <a:ext cx="1342182" cy="878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5"/>
          <p:cNvPicPr preferRelativeResize="0"/>
          <p:nvPr/>
        </p:nvPicPr>
        <p:blipFill rotWithShape="1">
          <a:blip r:embed="rId6">
            <a:alphaModFix/>
          </a:blip>
          <a:srcRect b="0" l="3107" r="3689" t="0"/>
          <a:stretch/>
        </p:blipFill>
        <p:spPr>
          <a:xfrm>
            <a:off x="7839644" y="3466509"/>
            <a:ext cx="3610171" cy="114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204" name="Google Shape;204;p6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07" name="Google Shape;207;p6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214" name="Google Shape;214;p7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17" name="Google Shape;217;p7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8" name="Google Shape;21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DI SUISSE | Mehr fürs Leben" id="219" name="Google Shape;219;p7"/>
          <p:cNvPicPr preferRelativeResize="0"/>
          <p:nvPr/>
        </p:nvPicPr>
        <p:blipFill rotWithShape="1">
          <a:blip r:embed="rId5">
            <a:alphaModFix/>
          </a:blip>
          <a:srcRect b="0" l="0" r="0" t="7229"/>
          <a:stretch/>
        </p:blipFill>
        <p:spPr>
          <a:xfrm>
            <a:off x="10163650" y="3527708"/>
            <a:ext cx="1343025" cy="159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7639" y="3527708"/>
            <a:ext cx="1590552" cy="159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336" y="5370164"/>
            <a:ext cx="2581076" cy="87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8706" y="5370000"/>
            <a:ext cx="5337969" cy="8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9">
            <a:alphaModFix/>
          </a:blip>
          <a:srcRect b="26546" l="0" r="0" t="26545"/>
          <a:stretch/>
        </p:blipFill>
        <p:spPr>
          <a:xfrm>
            <a:off x="3429029" y="5370164"/>
            <a:ext cx="2500060" cy="8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229" name="Google Shape;229;p8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32" name="Google Shape;232;p8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General population density</a:t>
            </a:r>
            <a:endParaRPr sz="2400"/>
          </a:p>
          <a:p>
            <a:pPr indent="-3825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33" name="Google Shape;23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koratives Bild des Bulls Eye-Designs" id="239" name="Google Shape;239;p9"/>
          <p:cNvPicPr preferRelativeResize="0"/>
          <p:nvPr/>
        </p:nvPicPr>
        <p:blipFill rotWithShape="1">
          <a:blip r:embed="rId3">
            <a:alphaModFix amt="15000"/>
          </a:blip>
          <a:srcRect b="9170" l="0" r="0" t="6583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 txBox="1"/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42" name="Google Shape;242;p9"/>
          <p:cNvSpPr txBox="1"/>
          <p:nvPr>
            <p:ph idx="1" type="body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General population density</a:t>
            </a:r>
            <a:endParaRPr sz="2400"/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lang="de-CH" sz="2400">
                <a:solidFill>
                  <a:srgbClr val="FFFFFF"/>
                </a:solidFill>
              </a:rPr>
              <a:t>Income distribution</a:t>
            </a:r>
            <a:endParaRPr sz="2400">
              <a:solidFill>
                <a:srgbClr val="FFFFFF"/>
              </a:solidFill>
            </a:endParaRPr>
          </a:p>
          <a:p>
            <a:pPr indent="-5349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lang="de-CH" sz="2400">
                <a:solidFill>
                  <a:srgbClr val="FFFFFF"/>
                </a:solidFill>
              </a:rPr>
              <a:t>Social status of population</a:t>
            </a:r>
            <a:endParaRPr sz="2400">
              <a:solidFill>
                <a:srgbClr val="FFFFFF"/>
              </a:solidFill>
            </a:endParaRPr>
          </a:p>
          <a:p>
            <a:pPr indent="-382588" lvl="0" marL="985838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/>
          <p:nvPr/>
        </p:nvSpPr>
        <p:spPr>
          <a:xfrm>
            <a:off x="1246909" y="5248894"/>
            <a:ext cx="4849091" cy="1199407"/>
          </a:xfrm>
          <a:prstGeom prst="rect">
            <a:avLst/>
          </a:prstGeom>
          <a:noFill/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t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2022-05-27T10:20:23Z</dcterms:created>
  <dc:creator>Patrizia Will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